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sldIdLst>
    <p:sldId id="256" r:id="rId3"/>
    <p:sldId id="280" r:id="rId4"/>
    <p:sldId id="259" r:id="rId5"/>
    <p:sldId id="261" r:id="rId6"/>
    <p:sldId id="284" r:id="rId7"/>
    <p:sldId id="285" r:id="rId8"/>
    <p:sldId id="28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78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и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2867308"/>
            <a:ext cx="12192000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Овал 8"/>
          <p:cNvSpPr/>
          <p:nvPr userDrawn="1"/>
        </p:nvSpPr>
        <p:spPr>
          <a:xfrm>
            <a:off x="982663" y="2719670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 userDrawn="1"/>
        </p:nvSpPr>
        <p:spPr>
          <a:xfrm>
            <a:off x="2635250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4287838" y="2719670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5943600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 userDrawn="1"/>
        </p:nvSpPr>
        <p:spPr>
          <a:xfrm>
            <a:off x="7596187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 userDrawn="1"/>
        </p:nvSpPr>
        <p:spPr>
          <a:xfrm>
            <a:off x="9253537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 userDrawn="1"/>
        </p:nvSpPr>
        <p:spPr>
          <a:xfrm>
            <a:off x="10910887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94915" y="2046083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94915" y="3162580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7503" y="2046083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2147503" y="3162580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800091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3800091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5452679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5452679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7113202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7113202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20" hasCustomPrompt="1"/>
          </p:nvPr>
        </p:nvSpPr>
        <p:spPr>
          <a:xfrm>
            <a:off x="8773725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8773725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10434248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10434248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70773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неколькими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1982709"/>
            <a:ext cx="5580062" cy="172015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515938" y="549276"/>
            <a:ext cx="5197475" cy="3153592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777796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039654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7301512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9563370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3427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1674892"/>
            <a:ext cx="5580062" cy="12222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515938" y="1674892"/>
            <a:ext cx="5197475" cy="3512745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121182"/>
            <a:ext cx="5580062" cy="20664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680294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диаграммы с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0"/>
          </p:nvPr>
        </p:nvSpPr>
        <p:spPr>
          <a:xfrm>
            <a:off x="515938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5" name="Диаграмма 3"/>
          <p:cNvSpPr>
            <a:spLocks noGrp="1"/>
          </p:cNvSpPr>
          <p:nvPr>
            <p:ph type="chart" sz="quarter" idx="11"/>
          </p:nvPr>
        </p:nvSpPr>
        <p:spPr>
          <a:xfrm>
            <a:off x="4733130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6" name="Диаграмма 3"/>
          <p:cNvSpPr>
            <a:spLocks noGrp="1"/>
          </p:cNvSpPr>
          <p:nvPr>
            <p:ph type="chart" sz="quarter" idx="12"/>
          </p:nvPr>
        </p:nvSpPr>
        <p:spPr>
          <a:xfrm>
            <a:off x="8950322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4733129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8950326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789053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0"/>
          </p:nvPr>
        </p:nvSpPr>
        <p:spPr>
          <a:xfrm>
            <a:off x="515938" y="1982788"/>
            <a:ext cx="11160125" cy="3611562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62022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0"/>
          </p:nvPr>
        </p:nvSpPr>
        <p:spPr>
          <a:xfrm>
            <a:off x="515938" y="1982788"/>
            <a:ext cx="6310375" cy="3611562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7178675" y="1982788"/>
            <a:ext cx="4497388" cy="361156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902154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931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8256" y="1357753"/>
            <a:ext cx="7737805" cy="2071247"/>
          </a:xfrm>
        </p:spPr>
        <p:txBody>
          <a:bodyPr anchor="b"/>
          <a:lstStyle>
            <a:lvl1pPr algn="ctr">
              <a:defRPr sz="54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8256" y="3837428"/>
            <a:ext cx="7737806" cy="1033336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3034" cy="6858000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2927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описа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919288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2655" y="1919288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8969372" y="1919288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954809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742656" y="3954809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8969371" y="3954809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9247"/>
            <a:ext cx="4555342" cy="326875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636658" y="0"/>
            <a:ext cx="4555342" cy="32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0939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2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5"/>
          <p:cNvSpPr>
            <a:spLocks noGrp="1"/>
          </p:cNvSpPr>
          <p:nvPr>
            <p:ph type="pic" sz="quarter" idx="12"/>
          </p:nvPr>
        </p:nvSpPr>
        <p:spPr>
          <a:xfrm>
            <a:off x="1277382" y="3111071"/>
            <a:ext cx="4139986" cy="2328742"/>
          </a:xfrm>
          <a:solidFill>
            <a:schemeClr val="bg2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9" name="Рисунок 5"/>
          <p:cNvSpPr>
            <a:spLocks noGrp="1"/>
          </p:cNvSpPr>
          <p:nvPr>
            <p:ph type="pic" sz="quarter" idx="11"/>
          </p:nvPr>
        </p:nvSpPr>
        <p:spPr>
          <a:xfrm>
            <a:off x="522549" y="1436524"/>
            <a:ext cx="4139986" cy="2328742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6711949" y="2792413"/>
            <a:ext cx="4964113" cy="232092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711949" y="1773159"/>
            <a:ext cx="4964113" cy="88492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8525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8256" y="1357753"/>
            <a:ext cx="7737805" cy="2071247"/>
          </a:xfrm>
        </p:spPr>
        <p:txBody>
          <a:bodyPr anchor="b"/>
          <a:lstStyle>
            <a:lvl1pPr algn="ctr">
              <a:defRPr sz="54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8256" y="3837428"/>
            <a:ext cx="7737806" cy="1033336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3034" cy="6858000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9447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фото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6715125" y="3076575"/>
            <a:ext cx="4960938" cy="232092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9" name="Рисунок 5"/>
          <p:cNvSpPr>
            <a:spLocks noGrp="1"/>
          </p:cNvSpPr>
          <p:nvPr>
            <p:ph type="pic" sz="quarter" idx="11"/>
          </p:nvPr>
        </p:nvSpPr>
        <p:spPr>
          <a:xfrm>
            <a:off x="522549" y="3431263"/>
            <a:ext cx="1777031" cy="3426737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2"/>
          </p:nvPr>
        </p:nvSpPr>
        <p:spPr>
          <a:xfrm>
            <a:off x="2299580" y="2286031"/>
            <a:ext cx="1777031" cy="4571969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3"/>
          </p:nvPr>
        </p:nvSpPr>
        <p:spPr>
          <a:xfrm>
            <a:off x="4076611" y="3060071"/>
            <a:ext cx="1777031" cy="3797929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581045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5"/>
          <p:cNvSpPr>
            <a:spLocks noGrp="1"/>
          </p:cNvSpPr>
          <p:nvPr>
            <p:ph type="pic" sz="quarter" idx="12"/>
          </p:nvPr>
        </p:nvSpPr>
        <p:spPr>
          <a:xfrm>
            <a:off x="6267186" y="1773159"/>
            <a:ext cx="5924813" cy="3340728"/>
          </a:xfrm>
          <a:solidFill>
            <a:schemeClr val="bg2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11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2792413"/>
            <a:ext cx="4964113" cy="232092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15938" y="1773159"/>
            <a:ext cx="4964114" cy="88492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6339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фото с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828" y="2755758"/>
            <a:ext cx="4155651" cy="1005516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5025362" y="0"/>
            <a:ext cx="2154238" cy="2154238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5025362" y="2154238"/>
            <a:ext cx="2154238" cy="2154238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5025362" y="4308476"/>
            <a:ext cx="2154238" cy="2549524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32483" y="730250"/>
            <a:ext cx="4143580" cy="125236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32483" y="2623430"/>
            <a:ext cx="4143580" cy="125236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6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7532483" y="4516610"/>
            <a:ext cx="4143580" cy="125236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281436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Шеврон 23"/>
          <p:cNvSpPr/>
          <p:nvPr userDrawn="1"/>
        </p:nvSpPr>
        <p:spPr>
          <a:xfrm>
            <a:off x="7565679" y="0"/>
            <a:ext cx="4626321" cy="68580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17093" y="1971513"/>
            <a:ext cx="1170080" cy="968723"/>
          </a:xfrm>
        </p:spPr>
        <p:txBody>
          <a:bodyPr anchor="b">
            <a:noAutofit/>
          </a:bodyPr>
          <a:lstStyle>
            <a:lvl1pPr marL="0" indent="0">
              <a:buNone/>
              <a:defRPr sz="55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3798488" y="1971508"/>
            <a:ext cx="5183188" cy="968727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3798488" y="3379325"/>
            <a:ext cx="5183188" cy="968727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798488" y="4787145"/>
            <a:ext cx="5183188" cy="968727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1517093" y="3379325"/>
            <a:ext cx="1170080" cy="968723"/>
          </a:xfrm>
        </p:spPr>
        <p:txBody>
          <a:bodyPr anchor="b">
            <a:noAutofit/>
          </a:bodyPr>
          <a:lstStyle>
            <a:lvl1pPr marL="0" indent="0">
              <a:buNone/>
              <a:defRPr sz="55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20" hasCustomPrompt="1"/>
          </p:nvPr>
        </p:nvSpPr>
        <p:spPr>
          <a:xfrm>
            <a:off x="1517093" y="4787137"/>
            <a:ext cx="1170080" cy="968723"/>
          </a:xfrm>
        </p:spPr>
        <p:txBody>
          <a:bodyPr anchor="b">
            <a:noAutofit/>
          </a:bodyPr>
          <a:lstStyle>
            <a:lvl1pPr marL="0" indent="0">
              <a:buNone/>
              <a:defRPr sz="55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3596184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3310079"/>
            <a:ext cx="12192000" cy="3547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856306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856306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856305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3009522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Объект 5"/>
          <p:cNvSpPr>
            <a:spLocks noGrp="1"/>
          </p:cNvSpPr>
          <p:nvPr>
            <p:ph sz="quarter" idx="13" hasCustomPrompt="1"/>
          </p:nvPr>
        </p:nvSpPr>
        <p:spPr>
          <a:xfrm>
            <a:off x="3009521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162738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7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5162737" y="3445881"/>
            <a:ext cx="1877841" cy="232309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7315954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Объект 5"/>
          <p:cNvSpPr>
            <a:spLocks noGrp="1"/>
          </p:cNvSpPr>
          <p:nvPr>
            <p:ph sz="quarter" idx="19" hasCustomPrompt="1"/>
          </p:nvPr>
        </p:nvSpPr>
        <p:spPr>
          <a:xfrm>
            <a:off x="7315953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9469170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Объект 5"/>
          <p:cNvSpPr>
            <a:spLocks noGrp="1"/>
          </p:cNvSpPr>
          <p:nvPr>
            <p:ph sz="quarter" idx="22" hasCustomPrompt="1"/>
          </p:nvPr>
        </p:nvSpPr>
        <p:spPr>
          <a:xfrm>
            <a:off x="9469169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35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009522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24" hasCustomPrompt="1"/>
          </p:nvPr>
        </p:nvSpPr>
        <p:spPr>
          <a:xfrm>
            <a:off x="5162738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36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7315954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6" hasCustomPrompt="1"/>
          </p:nvPr>
        </p:nvSpPr>
        <p:spPr>
          <a:xfrm>
            <a:off x="9469169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725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и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2867308"/>
            <a:ext cx="12192000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Овал 8"/>
          <p:cNvSpPr/>
          <p:nvPr userDrawn="1"/>
        </p:nvSpPr>
        <p:spPr>
          <a:xfrm>
            <a:off x="982663" y="2719670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 userDrawn="1"/>
        </p:nvSpPr>
        <p:spPr>
          <a:xfrm>
            <a:off x="2635250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4287838" y="2719670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 userDrawn="1"/>
        </p:nvSpPr>
        <p:spPr>
          <a:xfrm>
            <a:off x="5943600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 userDrawn="1"/>
        </p:nvSpPr>
        <p:spPr>
          <a:xfrm>
            <a:off x="7596187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 userDrawn="1"/>
        </p:nvSpPr>
        <p:spPr>
          <a:xfrm>
            <a:off x="9253537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 userDrawn="1"/>
        </p:nvSpPr>
        <p:spPr>
          <a:xfrm>
            <a:off x="10910887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94915" y="2046083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94915" y="3162580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7503" y="2046083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2147503" y="3162580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800091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3800091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5452679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5452679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7113202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7113202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20" hasCustomPrompt="1"/>
          </p:nvPr>
        </p:nvSpPr>
        <p:spPr>
          <a:xfrm>
            <a:off x="8773725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8773725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10434248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10434248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854924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неколькими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1982709"/>
            <a:ext cx="5580062" cy="172015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515938" y="549276"/>
            <a:ext cx="5197475" cy="3153592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777796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039654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7301512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9563370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775745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1674892"/>
            <a:ext cx="5580062" cy="12222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515938" y="1674892"/>
            <a:ext cx="5197475" cy="3512745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121182"/>
            <a:ext cx="5580062" cy="20664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4254527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диаграммы с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0"/>
          </p:nvPr>
        </p:nvSpPr>
        <p:spPr>
          <a:xfrm>
            <a:off x="515938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5" name="Диаграмма 3"/>
          <p:cNvSpPr>
            <a:spLocks noGrp="1"/>
          </p:cNvSpPr>
          <p:nvPr>
            <p:ph type="chart" sz="quarter" idx="11"/>
          </p:nvPr>
        </p:nvSpPr>
        <p:spPr>
          <a:xfrm>
            <a:off x="4733130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6" name="Диаграмма 3"/>
          <p:cNvSpPr>
            <a:spLocks noGrp="1"/>
          </p:cNvSpPr>
          <p:nvPr>
            <p:ph type="chart" sz="quarter" idx="12"/>
          </p:nvPr>
        </p:nvSpPr>
        <p:spPr>
          <a:xfrm>
            <a:off x="8950322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4733129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8950326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2448415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0"/>
          </p:nvPr>
        </p:nvSpPr>
        <p:spPr>
          <a:xfrm>
            <a:off x="515938" y="1982788"/>
            <a:ext cx="11160125" cy="3611562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298522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описа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919288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2655" y="1919288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8969372" y="1919288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954809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742656" y="3954809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8969371" y="3954809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9247"/>
            <a:ext cx="4555342" cy="326875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636658" y="0"/>
            <a:ext cx="4555342" cy="32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0287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0"/>
          </p:nvPr>
        </p:nvSpPr>
        <p:spPr>
          <a:xfrm>
            <a:off x="515938" y="1982788"/>
            <a:ext cx="6310375" cy="3611562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7178675" y="1982788"/>
            <a:ext cx="4497388" cy="361156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407503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2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5"/>
          <p:cNvSpPr>
            <a:spLocks noGrp="1"/>
          </p:cNvSpPr>
          <p:nvPr>
            <p:ph type="pic" sz="quarter" idx="12"/>
          </p:nvPr>
        </p:nvSpPr>
        <p:spPr>
          <a:xfrm>
            <a:off x="1277382" y="3111071"/>
            <a:ext cx="4139986" cy="2328742"/>
          </a:xfrm>
          <a:solidFill>
            <a:schemeClr val="bg2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9" name="Рисунок 5"/>
          <p:cNvSpPr>
            <a:spLocks noGrp="1"/>
          </p:cNvSpPr>
          <p:nvPr>
            <p:ph type="pic" sz="quarter" idx="11"/>
          </p:nvPr>
        </p:nvSpPr>
        <p:spPr>
          <a:xfrm>
            <a:off x="522549" y="1436524"/>
            <a:ext cx="4139986" cy="2328742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6711949" y="2792413"/>
            <a:ext cx="4964113" cy="232092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711949" y="1773159"/>
            <a:ext cx="4964113" cy="88492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31020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фото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6715125" y="3076575"/>
            <a:ext cx="4960938" cy="232092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9" name="Рисунок 5"/>
          <p:cNvSpPr>
            <a:spLocks noGrp="1"/>
          </p:cNvSpPr>
          <p:nvPr>
            <p:ph type="pic" sz="quarter" idx="11"/>
          </p:nvPr>
        </p:nvSpPr>
        <p:spPr>
          <a:xfrm>
            <a:off x="522549" y="3431263"/>
            <a:ext cx="1777031" cy="3426737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2"/>
          </p:nvPr>
        </p:nvSpPr>
        <p:spPr>
          <a:xfrm>
            <a:off x="2299580" y="2286031"/>
            <a:ext cx="1777031" cy="4571969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3"/>
          </p:nvPr>
        </p:nvSpPr>
        <p:spPr>
          <a:xfrm>
            <a:off x="4076611" y="3060071"/>
            <a:ext cx="1777031" cy="3797929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2184565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5"/>
          <p:cNvSpPr>
            <a:spLocks noGrp="1"/>
          </p:cNvSpPr>
          <p:nvPr>
            <p:ph type="pic" sz="quarter" idx="12"/>
          </p:nvPr>
        </p:nvSpPr>
        <p:spPr>
          <a:xfrm>
            <a:off x="6267186" y="1773159"/>
            <a:ext cx="5924813" cy="3340728"/>
          </a:xfrm>
          <a:solidFill>
            <a:schemeClr val="bg2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11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2792413"/>
            <a:ext cx="4964113" cy="232092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15938" y="1773159"/>
            <a:ext cx="4964114" cy="88492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32298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фото с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828" y="2755758"/>
            <a:ext cx="4155651" cy="1005516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5025362" y="0"/>
            <a:ext cx="2154238" cy="2154238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5025362" y="2154238"/>
            <a:ext cx="2154238" cy="2154238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5025362" y="4308476"/>
            <a:ext cx="2154238" cy="2549524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32483" y="730250"/>
            <a:ext cx="4143580" cy="125236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32483" y="2623430"/>
            <a:ext cx="4143580" cy="125236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6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7532483" y="4516610"/>
            <a:ext cx="4143580" cy="125236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65654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Шеврон 23"/>
          <p:cNvSpPr/>
          <p:nvPr userDrawn="1"/>
        </p:nvSpPr>
        <p:spPr>
          <a:xfrm>
            <a:off x="7565679" y="0"/>
            <a:ext cx="4626321" cy="68580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17093" y="1971513"/>
            <a:ext cx="1170080" cy="968723"/>
          </a:xfrm>
        </p:spPr>
        <p:txBody>
          <a:bodyPr anchor="b">
            <a:noAutofit/>
          </a:bodyPr>
          <a:lstStyle>
            <a:lvl1pPr marL="0" indent="0">
              <a:buNone/>
              <a:defRPr sz="55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3798488" y="1971508"/>
            <a:ext cx="5183188" cy="968727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3798488" y="3379325"/>
            <a:ext cx="5183188" cy="968727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798488" y="4787145"/>
            <a:ext cx="5183188" cy="968727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1517093" y="3379325"/>
            <a:ext cx="1170080" cy="968723"/>
          </a:xfrm>
        </p:spPr>
        <p:txBody>
          <a:bodyPr anchor="b">
            <a:noAutofit/>
          </a:bodyPr>
          <a:lstStyle>
            <a:lvl1pPr marL="0" indent="0">
              <a:buNone/>
              <a:defRPr sz="55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20" hasCustomPrompt="1"/>
          </p:nvPr>
        </p:nvSpPr>
        <p:spPr>
          <a:xfrm>
            <a:off x="1517093" y="4787137"/>
            <a:ext cx="1170080" cy="968723"/>
          </a:xfrm>
        </p:spPr>
        <p:txBody>
          <a:bodyPr anchor="b">
            <a:noAutofit/>
          </a:bodyPr>
          <a:lstStyle>
            <a:lvl1pPr marL="0" indent="0">
              <a:buNone/>
              <a:defRPr sz="55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8939977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3310079"/>
            <a:ext cx="12192000" cy="3547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856306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856306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856305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3009522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Объект 5"/>
          <p:cNvSpPr>
            <a:spLocks noGrp="1"/>
          </p:cNvSpPr>
          <p:nvPr>
            <p:ph sz="quarter" idx="13" hasCustomPrompt="1"/>
          </p:nvPr>
        </p:nvSpPr>
        <p:spPr>
          <a:xfrm>
            <a:off x="3009521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162738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7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5162737" y="3445881"/>
            <a:ext cx="1877841" cy="232309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7315954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Объект 5"/>
          <p:cNvSpPr>
            <a:spLocks noGrp="1"/>
          </p:cNvSpPr>
          <p:nvPr>
            <p:ph sz="quarter" idx="19" hasCustomPrompt="1"/>
          </p:nvPr>
        </p:nvSpPr>
        <p:spPr>
          <a:xfrm>
            <a:off x="7315953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9469170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Объект 5"/>
          <p:cNvSpPr>
            <a:spLocks noGrp="1"/>
          </p:cNvSpPr>
          <p:nvPr>
            <p:ph sz="quarter" idx="22" hasCustomPrompt="1"/>
          </p:nvPr>
        </p:nvSpPr>
        <p:spPr>
          <a:xfrm>
            <a:off x="9469169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35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009522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24" hasCustomPrompt="1"/>
          </p:nvPr>
        </p:nvSpPr>
        <p:spPr>
          <a:xfrm>
            <a:off x="5162738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36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7315954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6" hasCustomPrompt="1"/>
          </p:nvPr>
        </p:nvSpPr>
        <p:spPr>
          <a:xfrm>
            <a:off x="9469169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499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Название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5937" y="1991762"/>
            <a:ext cx="11160126" cy="3777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8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2" r:id="rId4"/>
    <p:sldLayoutId id="2147483666" r:id="rId5"/>
    <p:sldLayoutId id="2147483657" r:id="rId6"/>
    <p:sldLayoutId id="2147483665" r:id="rId7"/>
    <p:sldLayoutId id="2147483653" r:id="rId8"/>
    <p:sldLayoutId id="2147483654" r:id="rId9"/>
    <p:sldLayoutId id="2147483655" r:id="rId10"/>
    <p:sldLayoutId id="2147483658" r:id="rId11"/>
    <p:sldLayoutId id="2147483662" r:id="rId12"/>
    <p:sldLayoutId id="2147483664" r:id="rId13"/>
    <p:sldLayoutId id="2147483659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chemeClr val="accent1"/>
          </a:solidFill>
          <a:latin typeface="+mj-lt"/>
          <a:ea typeface="+mn-ea"/>
          <a:cs typeface="+mn-cs"/>
        </a:defRPr>
      </a:lvl1pPr>
      <a:lvl2pPr marL="457200" indent="-45720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63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  <p15:guide id="7" pos="6675" userDrawn="1">
          <p15:clr>
            <a:srgbClr val="F26B43"/>
          </p15:clr>
        </p15:guide>
        <p15:guide id="8" orient="horz" pos="204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Название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5937" y="1991762"/>
            <a:ext cx="11160126" cy="3777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1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chemeClr val="accent1"/>
          </a:solidFill>
          <a:latin typeface="+mj-lt"/>
          <a:ea typeface="+mn-ea"/>
          <a:cs typeface="+mn-cs"/>
        </a:defRPr>
      </a:lvl1pPr>
      <a:lvl2pPr marL="457200" indent="-45720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63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  <p15:guide id="7" pos="6675" userDrawn="1">
          <p15:clr>
            <a:srgbClr val="F26B43"/>
          </p15:clr>
        </p15:guide>
        <p15:guide id="8" orient="horz" pos="20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Заголовок 24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38.04.10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Жилищное хозяйство и коммунальная инфраструктура</a:t>
            </a:r>
          </a:p>
        </p:txBody>
      </p:sp>
      <p:sp>
        <p:nvSpPr>
          <p:cNvPr id="250" name="Подзаголовок 249"/>
          <p:cNvSpPr>
            <a:spLocks noGrp="1"/>
          </p:cNvSpPr>
          <p:nvPr>
            <p:ph type="subTitle" idx="1"/>
          </p:nvPr>
        </p:nvSpPr>
        <p:spPr>
          <a:xfrm>
            <a:off x="3938256" y="3837428"/>
            <a:ext cx="7737806" cy="1739124"/>
          </a:xfrm>
        </p:spPr>
        <p:txBody>
          <a:bodyPr>
            <a:normAutofit fontScale="77500" lnSpcReduction="20000"/>
          </a:bodyPr>
          <a:lstStyle/>
          <a:p>
            <a:r>
              <a:rPr lang="ru-RU" b="0" i="1" dirty="0"/>
              <a:t>основная профессиональная образовательная программа</a:t>
            </a:r>
          </a:p>
          <a:p>
            <a:endParaRPr lang="ru-RU" dirty="0"/>
          </a:p>
          <a:p>
            <a:r>
              <a:rPr lang="ru-RU" sz="4000" dirty="0" smtClean="0"/>
              <a:t>Управление жилищным хозяйством и коммунальной инфраструктурой</a:t>
            </a:r>
            <a:endParaRPr lang="ru-RU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7393" cy="292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1110"/>
            <a:ext cx="3463719" cy="207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81904"/>
            <a:ext cx="3463719" cy="187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69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4EA41F1-E9B7-48B6-85A7-40E21E8856B8}"/>
              </a:ext>
            </a:extLst>
          </p:cNvPr>
          <p:cNvSpPr txBox="1">
            <a:spLocks/>
          </p:cNvSpPr>
          <p:nvPr/>
        </p:nvSpPr>
        <p:spPr>
          <a:xfrm>
            <a:off x="357316" y="134689"/>
            <a:ext cx="11519373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Управление жилищным хозяйством </a:t>
            </a:r>
            <a:r>
              <a:rPr lang="ru-RU" dirty="0" smtClean="0"/>
              <a:t>и коммунальной инфраструктурой – </a:t>
            </a:r>
            <a:r>
              <a:rPr lang="ru-RU" dirty="0"/>
              <a:t>это </a:t>
            </a:r>
            <a:r>
              <a:rPr lang="ru-RU" dirty="0" smtClean="0"/>
              <a:t>востребовано </a:t>
            </a:r>
            <a:r>
              <a:rPr lang="ru-RU" dirty="0"/>
              <a:t>и </a:t>
            </a:r>
            <a:r>
              <a:rPr lang="ru-RU" dirty="0" smtClean="0"/>
              <a:t>практично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488A06-4259-4DC1-A26D-D8EEA464F7EB}"/>
              </a:ext>
            </a:extLst>
          </p:cNvPr>
          <p:cNvSpPr txBox="1"/>
          <p:nvPr/>
        </p:nvSpPr>
        <p:spPr>
          <a:xfrm>
            <a:off x="4827654" y="963558"/>
            <a:ext cx="5808815" cy="665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4013" algn="just">
              <a:lnSpc>
                <a:spcPct val="90000"/>
              </a:lnSpc>
            </a:pPr>
            <a:r>
              <a:rPr lang="ru-RU" dirty="0">
                <a:solidFill>
                  <a:schemeClr val="accent1"/>
                </a:solidFill>
                <a:latin typeface="+mj-lt"/>
              </a:rPr>
              <a:t>Магистерская программа  «Управление развитием жилищного хозяйства и модернизацией коммунальной инфраструктуры» охватывает комплекс основных направлений по управлению развитием жилищного хозяйства и модернизацией коммунальной инфраструктуры: приоритетные  направления государственной политики и  организационно-экономический механизм развития и реализации воспроизводственных мероприятий  в сфере ЖКХ,  управление государственным, муниципальным и частным жилищным фондом, формы собственности и стандарты управления объектами, регулирование взаимодействия субъектов жилищно-коммунальной деятельности, систему договорных отношений в сфере управления и обслуживания жилья, управление реконструкцией, модернизацией и ремонтом объектов ЖКХ,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особенности </a:t>
            </a:r>
            <a:r>
              <a:rPr lang="ru-RU" dirty="0">
                <a:solidFill>
                  <a:schemeClr val="accent1"/>
                </a:solidFill>
                <a:latin typeface="+mj-lt"/>
              </a:rPr>
              <a:t>управления инженерными системами коммунальной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инфраструктуры и </a:t>
            </a:r>
            <a:r>
              <a:rPr lang="ru-RU" dirty="0">
                <a:solidFill>
                  <a:schemeClr val="accent1"/>
                </a:solidFill>
                <a:latin typeface="+mj-lt"/>
              </a:rPr>
              <a:t>управление инвестиционной и инновационной деятельностью, </a:t>
            </a:r>
            <a:r>
              <a:rPr lang="ru-RU" dirty="0" err="1">
                <a:solidFill>
                  <a:schemeClr val="accent1"/>
                </a:solidFill>
                <a:latin typeface="+mj-lt"/>
              </a:rPr>
              <a:t>энергоэффективность</a:t>
            </a:r>
            <a:r>
              <a:rPr lang="ru-RU" dirty="0">
                <a:solidFill>
                  <a:schemeClr val="accent1"/>
                </a:solidFill>
                <a:latin typeface="+mj-lt"/>
              </a:rPr>
              <a:t>  и ресурсосберегающие технологии, проектно-комплексный инжиниринг.</a:t>
            </a:r>
          </a:p>
          <a:p>
            <a:pPr indent="354013" algn="just">
              <a:lnSpc>
                <a:spcPct val="90000"/>
              </a:lnSpc>
            </a:pPr>
            <a:endParaRPr lang="ru-RU" sz="2000" dirty="0">
              <a:solidFill>
                <a:schemeClr val="accent1"/>
              </a:solidFill>
              <a:latin typeface="+mj-lt"/>
            </a:endParaRPr>
          </a:p>
          <a:p>
            <a:pPr indent="354013" algn="just">
              <a:lnSpc>
                <a:spcPct val="90000"/>
              </a:lnSpc>
            </a:pPr>
            <a:endParaRPr lang="ru-RU" sz="2000" dirty="0" smtClean="0">
              <a:solidFill>
                <a:schemeClr val="accent1"/>
              </a:solidFill>
              <a:latin typeface="+mj-lt"/>
            </a:endParaRPr>
          </a:p>
          <a:p>
            <a:pPr indent="354013" algn="just">
              <a:lnSpc>
                <a:spcPct val="90000"/>
              </a:lnSpc>
            </a:pPr>
            <a:endParaRPr lang="ru-RU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529535" y="3770117"/>
            <a:ext cx="4139986" cy="2328742"/>
          </a:xfrm>
        </p:spPr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4" y="4292161"/>
            <a:ext cx="4451721" cy="244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4" y="1012675"/>
            <a:ext cx="4451721" cy="327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12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Заголовок 248"/>
          <p:cNvSpPr>
            <a:spLocks noGrp="1"/>
          </p:cNvSpPr>
          <p:nvPr>
            <p:ph type="ctrTitle"/>
          </p:nvPr>
        </p:nvSpPr>
        <p:spPr>
          <a:xfrm>
            <a:off x="3938256" y="210088"/>
            <a:ext cx="7737805" cy="657660"/>
          </a:xfrm>
        </p:spPr>
        <p:txBody>
          <a:bodyPr>
            <a:noAutofit/>
          </a:bodyPr>
          <a:lstStyle/>
          <a:p>
            <a:r>
              <a:rPr lang="ru-RU" sz="4400" dirty="0"/>
              <a:t>Изучаемые дисциплины</a:t>
            </a:r>
          </a:p>
        </p:txBody>
      </p:sp>
      <p:sp>
        <p:nvSpPr>
          <p:cNvPr id="250" name="Подзаголовок 249"/>
          <p:cNvSpPr>
            <a:spLocks noGrp="1"/>
          </p:cNvSpPr>
          <p:nvPr>
            <p:ph type="subTitle" idx="1"/>
          </p:nvPr>
        </p:nvSpPr>
        <p:spPr>
          <a:xfrm>
            <a:off x="3503182" y="1047576"/>
            <a:ext cx="8577201" cy="5469708"/>
          </a:xfrm>
        </p:spPr>
        <p:txBody>
          <a:bodyPr>
            <a:noAutofit/>
          </a:bodyPr>
          <a:lstStyle/>
          <a:p>
            <a:pPr algn="just"/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Программа обучения включает следующие основные направления: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Магистерская программа включает направления специализированной подготовки, раскрывающие следующие основные аспекты профессиональной деятельности: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государственным, муниципальным и частным жилищным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фондом;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•формирование организационно-экономического механизма развития предприятий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ЖКХ;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•реализация программ развития жилищного фонда и коммунальной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инфраструктуры;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•нормативно-договорное обеспечение процессов управления жилищным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фондом;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•управление реконструкцией, модернизацией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ремонтом объектов ЖКХ;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•управление системой сбора и утилизации бытовых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отходов в ЖКХ;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•реновация и благоустройство эксплуатируемых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территорий;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•управление развитием городских дорог и территорий общего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пользования и др.</a:t>
            </a:r>
            <a:endParaRPr lang="ru-RU" sz="1200" b="0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76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63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B69DFD-F2F8-49AC-85DF-6D783FC1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16" y="134689"/>
            <a:ext cx="11160125" cy="1098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Работодатели и вакансии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xmlns="" id="{78B309F6-A61F-4D3B-8162-7EAFFDD6F53A}"/>
              </a:ext>
            </a:extLst>
          </p:cNvPr>
          <p:cNvSpPr txBox="1">
            <a:spLocks/>
          </p:cNvSpPr>
          <p:nvPr/>
        </p:nvSpPr>
        <p:spPr>
          <a:xfrm>
            <a:off x="205794" y="670904"/>
            <a:ext cx="6717520" cy="155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Tx/>
              <a:buNone/>
              <a:defRPr b="0">
                <a:solidFill>
                  <a:schemeClr val="accent1"/>
                </a:solidFill>
                <a:latin typeface="+mj-lt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Tx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indent="354013" algn="just"/>
            <a:r>
              <a:rPr lang="ru-RU" b="1" u="sng" dirty="0"/>
              <a:t>Представители работодателей: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Фонд </a:t>
            </a:r>
            <a:r>
              <a:rPr lang="ru-RU" dirty="0"/>
              <a:t>капитального ремонта Москвы</a:t>
            </a:r>
            <a:r>
              <a:rPr lang="ru-RU" dirty="0" smtClean="0"/>
              <a:t>,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 Фонд </a:t>
            </a:r>
            <a:r>
              <a:rPr lang="ru-RU" dirty="0"/>
              <a:t>капитального ремонта Московской области, 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ГК </a:t>
            </a:r>
            <a:r>
              <a:rPr lang="ru-RU" dirty="0"/>
              <a:t>«Фонд содействия реформированию ЖКХ», 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ГЖИ </a:t>
            </a:r>
            <a:r>
              <a:rPr lang="ru-RU" dirty="0"/>
              <a:t>Москвы, 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ГЖИ </a:t>
            </a:r>
            <a:r>
              <a:rPr lang="ru-RU" dirty="0"/>
              <a:t>Московской области, 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Департамент </a:t>
            </a:r>
            <a:r>
              <a:rPr lang="ru-RU" dirty="0"/>
              <a:t>ЖКХ и благоустройства города Москвы, 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Министерство </a:t>
            </a:r>
            <a:r>
              <a:rPr lang="ru-RU" dirty="0"/>
              <a:t>ЖКХ Московской </a:t>
            </a:r>
            <a:r>
              <a:rPr lang="ru-RU" dirty="0" smtClean="0"/>
              <a:t>области,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Комитет </a:t>
            </a:r>
            <a:r>
              <a:rPr lang="ru-RU" dirty="0"/>
              <a:t>по ЖКХ и жилищной политике Государственной </a:t>
            </a:r>
            <a:r>
              <a:rPr lang="ru-RU" dirty="0" smtClean="0"/>
              <a:t>Думы,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ООО </a:t>
            </a:r>
            <a:r>
              <a:rPr lang="ru-RU" dirty="0"/>
              <a:t>«Управление и эксплуатация недвижимости «Эталон», 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Группа </a:t>
            </a:r>
            <a:r>
              <a:rPr lang="ru-RU" dirty="0"/>
              <a:t>компаний «Смарт-Сервис» 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УО </a:t>
            </a:r>
            <a:r>
              <a:rPr lang="ru-RU" dirty="0"/>
              <a:t>«Пик-комфорт»</a:t>
            </a:r>
          </a:p>
          <a:p>
            <a:pPr indent="354013" algn="just"/>
            <a:endParaRPr lang="ru-RU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ADDB966-CED8-49B0-8527-0CB9CC7E6669}"/>
              </a:ext>
            </a:extLst>
          </p:cNvPr>
          <p:cNvSpPr txBox="1"/>
          <p:nvPr/>
        </p:nvSpPr>
        <p:spPr>
          <a:xfrm>
            <a:off x="205794" y="4686194"/>
            <a:ext cx="7324011" cy="2125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354013" algn="just">
              <a:lnSpc>
                <a:spcPct val="90000"/>
              </a:lnSpc>
              <a:spcBef>
                <a:spcPts val="0"/>
              </a:spcBef>
              <a:buFontTx/>
              <a:buNone/>
              <a:defRPr b="0">
                <a:solidFill>
                  <a:schemeClr val="accent1"/>
                </a:solidFill>
                <a:latin typeface="+mj-lt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Tx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руководитель </a:t>
            </a:r>
            <a:r>
              <a:rPr lang="ru-RU" dirty="0"/>
              <a:t>в управляющих организациях</a:t>
            </a:r>
            <a:r>
              <a:rPr lang="ru-RU" dirty="0" smtClean="0"/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р</a:t>
            </a:r>
            <a:r>
              <a:rPr lang="ru-RU" dirty="0" smtClean="0"/>
              <a:t>уководитель государственного </a:t>
            </a:r>
            <a:r>
              <a:rPr lang="ru-RU" dirty="0"/>
              <a:t>органа </a:t>
            </a:r>
            <a:r>
              <a:rPr lang="ru-RU" dirty="0" smtClean="0"/>
              <a:t>управления;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р</a:t>
            </a:r>
            <a:r>
              <a:rPr lang="ru-RU" dirty="0" smtClean="0"/>
              <a:t>уководитель (заместитель) в фондах капитального ремонта субъектов Федерации;</a:t>
            </a:r>
            <a:endParaRPr lang="ru-RU" b="1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р</a:t>
            </a:r>
            <a:r>
              <a:rPr lang="ru-RU" dirty="0" smtClean="0"/>
              <a:t>уководитель (заместитель) органа </a:t>
            </a:r>
            <a:r>
              <a:rPr lang="ru-RU" dirty="0"/>
              <a:t>государственного жилищного </a:t>
            </a:r>
            <a:r>
              <a:rPr lang="ru-RU" dirty="0" smtClean="0"/>
              <a:t>надзора;</a:t>
            </a:r>
            <a:endParaRPr lang="ru-RU" b="1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з</a:t>
            </a:r>
            <a:r>
              <a:rPr lang="ru-RU" dirty="0" smtClean="0"/>
              <a:t>аместитель руководителя</a:t>
            </a:r>
            <a:r>
              <a:rPr lang="ru-RU" dirty="0" smtClean="0"/>
              <a:t> в </a:t>
            </a:r>
            <a:r>
              <a:rPr lang="ru-RU" dirty="0"/>
              <a:t>фондах капитального ремонта, ГК «Фонд содействия реформированию ЖКХ</a:t>
            </a:r>
            <a:r>
              <a:rPr lang="ru-RU" dirty="0" smtClean="0"/>
              <a:t>» и т.д..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D73871E-ACEE-4ADD-A57E-01FF045CCEE3}"/>
              </a:ext>
            </a:extLst>
          </p:cNvPr>
          <p:cNvSpPr txBox="1"/>
          <p:nvPr/>
        </p:nvSpPr>
        <p:spPr>
          <a:xfrm>
            <a:off x="838537" y="4234275"/>
            <a:ext cx="3147764" cy="451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b="1" u="sng" dirty="0" smtClean="0">
                <a:solidFill>
                  <a:schemeClr val="accent1"/>
                </a:solidFill>
                <a:latin typeface="+mj-lt"/>
              </a:rPr>
              <a:t>Перечень</a:t>
            </a:r>
            <a:r>
              <a:rPr lang="ru-RU" sz="1600" b="1" u="sng" dirty="0" smtClean="0">
                <a:solidFill>
                  <a:srgbClr val="4D4D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chemeClr val="accent1"/>
                </a:solidFill>
                <a:latin typeface="+mj-lt"/>
              </a:rPr>
              <a:t>вакансий:</a:t>
            </a:r>
            <a:endParaRPr lang="ru-RU" b="1" u="sng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5344" y="161122"/>
            <a:ext cx="2536932" cy="19168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13352" y="483517"/>
            <a:ext cx="1111695" cy="11116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62081" y="2224124"/>
            <a:ext cx="2203457" cy="113484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55697" y="3302730"/>
            <a:ext cx="3348634" cy="93154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43393" y="2127573"/>
            <a:ext cx="2511973" cy="107808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77253" y="4187019"/>
            <a:ext cx="4460031" cy="17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8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474966-44E7-420C-BF3B-4EF02552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4" y="260026"/>
            <a:ext cx="11160125" cy="1098456"/>
          </a:xfrm>
        </p:spPr>
        <p:txBody>
          <a:bodyPr/>
          <a:lstStyle/>
          <a:p>
            <a:r>
              <a:rPr lang="ru-RU" dirty="0"/>
              <a:t>ПЕРЕЧЕНЬ ВСТУПИТЕЛЬНЫХ ИСПЫТАНИЙ И ФОРМЫ </a:t>
            </a:r>
            <a:r>
              <a:rPr lang="ru-RU" dirty="0" smtClean="0"/>
              <a:t>ОБУЧЕНИЯ (БЮДЖЕТ)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68ABC082-BE14-4F1C-99F2-76FBA97DD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68407" y="4588825"/>
            <a:ext cx="3120377" cy="111323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Форма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ОЧНАЯ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C9E30A88-EAA3-420B-88AE-268BD55F07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0238" y="4588824"/>
            <a:ext cx="2725737" cy="111322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Срок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2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96149" y="1700011"/>
            <a:ext cx="7678472" cy="148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МАГИСТЕРСКИЙ ЭКЗАМЕН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6149" y="3181082"/>
            <a:ext cx="7678472" cy="517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балл: 40 баллов 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8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474966-44E7-420C-BF3B-4EF02552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4" y="260026"/>
            <a:ext cx="11160125" cy="1098456"/>
          </a:xfrm>
        </p:spPr>
        <p:txBody>
          <a:bodyPr/>
          <a:lstStyle/>
          <a:p>
            <a:r>
              <a:rPr lang="ru-RU" dirty="0"/>
              <a:t>ПЕРЕЧЕНЬ ВСТУПИТЕЛЬНЫХ ИСПЫТАНИЙ И ФОРМЫ </a:t>
            </a:r>
            <a:r>
              <a:rPr lang="ru-RU" dirty="0" smtClean="0"/>
              <a:t>ОБУЧЕНИЯ </a:t>
            </a:r>
            <a:r>
              <a:rPr lang="ru-RU" dirty="0" smtClean="0"/>
              <a:t>(КОНТРАКТ)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68ABC082-BE14-4F1C-99F2-76FBA97DD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68407" y="4588825"/>
            <a:ext cx="3120377" cy="111323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Форма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ОЧНАЯ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C9E30A88-EAA3-420B-88AE-268BD55F07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0238" y="4588824"/>
            <a:ext cx="2725737" cy="111322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Срок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2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96149" y="1700011"/>
            <a:ext cx="7678472" cy="148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МАГИСТЕРСКИЙ ЭКЗАМЕН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6149" y="3181082"/>
            <a:ext cx="7678472" cy="517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балл: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7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474966-44E7-420C-BF3B-4EF02552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8" y="1521268"/>
            <a:ext cx="11160125" cy="10984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Хочешь интересную и востребованную профессию?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Поступай к нам!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855326"/>
      </p:ext>
    </p:extLst>
  </p:cSld>
  <p:clrMapOvr>
    <a:masterClrMapping/>
  </p:clrMapOvr>
</p:sld>
</file>

<file path=ppt/theme/theme1.xml><?xml version="1.0" encoding="utf-8"?>
<a:theme xmlns:a="http://schemas.openxmlformats.org/drawingml/2006/main" name="НИУ МГСУ СПрО">
  <a:themeElements>
    <a:clrScheme name="Тема НИУ МГСУ СПрО">
      <a:dk1>
        <a:sysClr val="windowText" lastClr="000000"/>
      </a:dk1>
      <a:lt1>
        <a:sysClr val="window" lastClr="FFFFFF"/>
      </a:lt1>
      <a:dk2>
        <a:srgbClr val="275680"/>
      </a:dk2>
      <a:lt2>
        <a:srgbClr val="EBEBEB"/>
      </a:lt2>
      <a:accent1>
        <a:srgbClr val="1B6CA4"/>
      </a:accent1>
      <a:accent2>
        <a:srgbClr val="68A5CF"/>
      </a:accent2>
      <a:accent3>
        <a:srgbClr val="A3CEF1"/>
      </a:accent3>
      <a:accent4>
        <a:srgbClr val="EBEBEB"/>
      </a:accent4>
      <a:accent5>
        <a:srgbClr val="F5A976"/>
      </a:accent5>
      <a:accent6>
        <a:srgbClr val="FF6700"/>
      </a:accent6>
      <a:hlink>
        <a:srgbClr val="68A5CF"/>
      </a:hlink>
      <a:folHlink>
        <a:srgbClr val="68A5CF"/>
      </a:folHlink>
    </a:clrScheme>
    <a:fontScheme name="Другая 1">
      <a:majorFont>
        <a:latin typeface="Tahoma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ии испр" id="{CC873E4E-E963-4ED4-8DDE-F0E2C1B05113}" vid="{4CDE209D-A90D-4421-8008-D7352B8C7B07}"/>
    </a:ext>
  </a:extLst>
</a:theme>
</file>

<file path=ppt/theme/theme2.xml><?xml version="1.0" encoding="utf-8"?>
<a:theme xmlns:a="http://schemas.openxmlformats.org/drawingml/2006/main" name="1_НИУ МГСУ СПрО">
  <a:themeElements>
    <a:clrScheme name="Тема НИУ МГСУ СПрО">
      <a:dk1>
        <a:sysClr val="windowText" lastClr="000000"/>
      </a:dk1>
      <a:lt1>
        <a:sysClr val="window" lastClr="FFFFFF"/>
      </a:lt1>
      <a:dk2>
        <a:srgbClr val="275680"/>
      </a:dk2>
      <a:lt2>
        <a:srgbClr val="EBEBEB"/>
      </a:lt2>
      <a:accent1>
        <a:srgbClr val="1B6CA4"/>
      </a:accent1>
      <a:accent2>
        <a:srgbClr val="68A5CF"/>
      </a:accent2>
      <a:accent3>
        <a:srgbClr val="A3CEF1"/>
      </a:accent3>
      <a:accent4>
        <a:srgbClr val="EBEBEB"/>
      </a:accent4>
      <a:accent5>
        <a:srgbClr val="F5A976"/>
      </a:accent5>
      <a:accent6>
        <a:srgbClr val="FF6700"/>
      </a:accent6>
      <a:hlink>
        <a:srgbClr val="68A5CF"/>
      </a:hlink>
      <a:folHlink>
        <a:srgbClr val="68A5CF"/>
      </a:folHlink>
    </a:clrScheme>
    <a:fontScheme name="Другая 1">
      <a:majorFont>
        <a:latin typeface="Tahoma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ии испр" id="{CC873E4E-E963-4ED4-8DDE-F0E2C1B05113}" vid="{4CDE209D-A90D-4421-8008-D7352B8C7B0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ппс</Template>
  <TotalTime>553</TotalTime>
  <Words>391</Words>
  <Application>Microsoft Office PowerPoint</Application>
  <PresentationFormat>Произвольный</PresentationFormat>
  <Paragraphs>52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НИУ МГСУ СПрО</vt:lpstr>
      <vt:lpstr>1_НИУ МГСУ СПрО</vt:lpstr>
      <vt:lpstr>38.04.10 Жилищное хозяйство и коммунальная инфраструктура</vt:lpstr>
      <vt:lpstr>Презентация PowerPoint</vt:lpstr>
      <vt:lpstr>Изучаемые дисциплины</vt:lpstr>
      <vt:lpstr>Работодатели и вакансии  </vt:lpstr>
      <vt:lpstr>ПЕРЕЧЕНЬ ВСТУПИТЕЛЬНЫХ ИСПЫТАНИЙ И ФОРМЫ ОБУЧЕНИЯ (БЮДЖЕТ)</vt:lpstr>
      <vt:lpstr>ПЕРЕЧЕНЬ ВСТУПИТЕЛЬНЫХ ИСПЫТАНИЙ И ФОРМЫ ОБУЧЕНИЯ (КОНТРАКТ)</vt:lpstr>
      <vt:lpstr> Хочешь интересную и востребованную профессию?  Поступай к нам!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 Пантелеева</dc:creator>
  <cp:lastModifiedBy>Капусткина Анна Вячеславовна</cp:lastModifiedBy>
  <cp:revision>27</cp:revision>
  <dcterms:created xsi:type="dcterms:W3CDTF">2021-12-06T07:10:12Z</dcterms:created>
  <dcterms:modified xsi:type="dcterms:W3CDTF">2022-02-11T08:55:20Z</dcterms:modified>
</cp:coreProperties>
</file>